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jGZ6XK45/MLLrzb0VX4UV3OCO1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2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Relationship Id="rId4" Type="http://schemas.openxmlformats.org/officeDocument/2006/relationships/image" Target="../media/image44.png"/><Relationship Id="rId5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1.png"/><Relationship Id="rId4" Type="http://schemas.openxmlformats.org/officeDocument/2006/relationships/image" Target="../media/image63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.png"/><Relationship Id="rId4" Type="http://schemas.openxmlformats.org/officeDocument/2006/relationships/image" Target="../media/image55.png"/><Relationship Id="rId5" Type="http://schemas.openxmlformats.org/officeDocument/2006/relationships/image" Target="../media/image4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2.png"/><Relationship Id="rId4" Type="http://schemas.openxmlformats.org/officeDocument/2006/relationships/image" Target="../media/image49.png"/><Relationship Id="rId5" Type="http://schemas.openxmlformats.org/officeDocument/2006/relationships/image" Target="../media/image5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5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5.png"/><Relationship Id="rId4" Type="http://schemas.openxmlformats.org/officeDocument/2006/relationships/image" Target="../media/image67.png"/><Relationship Id="rId5" Type="http://schemas.openxmlformats.org/officeDocument/2006/relationships/image" Target="../media/image5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5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6.png"/><Relationship Id="rId4" Type="http://schemas.openxmlformats.org/officeDocument/2006/relationships/image" Target="../media/image68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4.png"/><Relationship Id="rId4" Type="http://schemas.openxmlformats.org/officeDocument/2006/relationships/image" Target="../media/image69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657004" y="158787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pt-BR" sz="7200"/>
              <a:t>Formulário Docentes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326254" y="19364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78" name="Google Shape;178;p10"/>
          <p:cNvSpPr/>
          <p:nvPr/>
        </p:nvSpPr>
        <p:spPr>
          <a:xfrm>
            <a:off x="154804" y="26578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1. Marque a opção que corresponde ao número de eventos que compareceu em 2022 e 2023:. Número de respostas: ." id="179" name="Google Shape;179;p10"/>
          <p:cNvPicPr preferRelativeResize="0"/>
          <p:nvPr/>
        </p:nvPicPr>
        <p:blipFill rotWithShape="1">
          <a:blip r:embed="rId3">
            <a:alphaModFix/>
          </a:blip>
          <a:srcRect b="0" l="0" r="0" t="21960"/>
          <a:stretch/>
        </p:blipFill>
        <p:spPr>
          <a:xfrm>
            <a:off x="2006125" y="2514750"/>
            <a:ext cx="6749950" cy="2576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3. Marque a opção que corresponde ao número de eventos que compareceu:. Número de respostas: ." id="180" name="Google Shape;180;p10"/>
          <p:cNvPicPr preferRelativeResize="0"/>
          <p:nvPr/>
        </p:nvPicPr>
        <p:blipFill rotWithShape="1">
          <a:blip r:embed="rId4">
            <a:alphaModFix/>
          </a:blip>
          <a:srcRect b="14987" l="0" r="0" t="0"/>
          <a:stretch/>
        </p:blipFill>
        <p:spPr>
          <a:xfrm>
            <a:off x="2006125" y="-148451"/>
            <a:ext cx="6749950" cy="280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1. Marque a opção que corresponde ao número de eventos que compareceu em 2024:. Número de respostas: ." id="181" name="Google Shape;181;p10" title="1.11. Marque a opção que corresponde ao número de eventos que compareceu em 2024:"/>
          <p:cNvPicPr preferRelativeResize="0"/>
          <p:nvPr/>
        </p:nvPicPr>
        <p:blipFill rotWithShape="1">
          <a:blip r:embed="rId5">
            <a:alphaModFix/>
          </a:blip>
          <a:srcRect b="14105" l="0" r="0" t="26050"/>
          <a:stretch/>
        </p:blipFill>
        <p:spPr>
          <a:xfrm>
            <a:off x="1885950" y="4667400"/>
            <a:ext cx="7460675" cy="2184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/>
          <p:nvPr/>
        </p:nvSpPr>
        <p:spPr>
          <a:xfrm>
            <a:off x="154804" y="48295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97654" y="3496053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2. Você orienta em outro PPG?. Número de respostas: 18 respostas." id="189" name="Google Shape;189;p11"/>
          <p:cNvPicPr preferRelativeResize="0"/>
          <p:nvPr/>
        </p:nvPicPr>
        <p:blipFill rotWithShape="1">
          <a:blip r:embed="rId3">
            <a:alphaModFix/>
          </a:blip>
          <a:srcRect b="0" l="0" r="0" t="27367"/>
          <a:stretch/>
        </p:blipFill>
        <p:spPr>
          <a:xfrm>
            <a:off x="2151600" y="2636525"/>
            <a:ext cx="7762855" cy="237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7. Você orienta em outro PPG?. Número de respostas: 20 respostas." id="190" name="Google Shape;190;p11"/>
          <p:cNvPicPr preferRelativeResize="0"/>
          <p:nvPr/>
        </p:nvPicPr>
        <p:blipFill rotWithShape="1">
          <a:blip r:embed="rId4">
            <a:alphaModFix/>
          </a:blip>
          <a:srcRect b="8214" l="0" r="0" t="0"/>
          <a:stretch/>
        </p:blipFill>
        <p:spPr>
          <a:xfrm>
            <a:off x="2227800" y="-193976"/>
            <a:ext cx="7527399" cy="2906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2. Você orienta em outro PPG?. Número de respostas: 14 respostas." id="191" name="Google Shape;191;p11" title="1.12. Você orienta em outro PPG?"/>
          <p:cNvPicPr preferRelativeResize="0"/>
          <p:nvPr/>
        </p:nvPicPr>
        <p:blipFill rotWithShape="1">
          <a:blip r:embed="rId5">
            <a:alphaModFix/>
          </a:blip>
          <a:srcRect b="0" l="0" r="0" t="27541"/>
          <a:stretch/>
        </p:blipFill>
        <p:spPr>
          <a:xfrm>
            <a:off x="2227800" y="4770125"/>
            <a:ext cx="7777249" cy="237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/>
          <p:nvPr/>
        </p:nvSpPr>
        <p:spPr>
          <a:xfrm>
            <a:off x="97692" y="500850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98" name="Google Shape;198;p12"/>
          <p:cNvSpPr/>
          <p:nvPr/>
        </p:nvSpPr>
        <p:spPr>
          <a:xfrm>
            <a:off x="173854" y="28102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3. Você coorienta em outro PPG?. Número de respostas: 18 respostas." id="199" name="Google Shape;199;p12"/>
          <p:cNvPicPr preferRelativeResize="0"/>
          <p:nvPr/>
        </p:nvPicPr>
        <p:blipFill rotWithShape="1">
          <a:blip r:embed="rId3">
            <a:alphaModFix/>
          </a:blip>
          <a:srcRect b="0" l="0" r="0" t="29809"/>
          <a:stretch/>
        </p:blipFill>
        <p:spPr>
          <a:xfrm>
            <a:off x="2258300" y="2655575"/>
            <a:ext cx="75478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9. Você coorienta em outro PPG?. Número de respostas: 20 respostas." id="200" name="Google Shape;200;p12"/>
          <p:cNvPicPr preferRelativeResize="0"/>
          <p:nvPr/>
        </p:nvPicPr>
        <p:blipFill rotWithShape="1">
          <a:blip r:embed="rId4">
            <a:alphaModFix/>
          </a:blip>
          <a:srcRect b="8122" l="0" r="0" t="0"/>
          <a:stretch/>
        </p:blipFill>
        <p:spPr>
          <a:xfrm>
            <a:off x="2410700" y="0"/>
            <a:ext cx="6870450" cy="2655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3. Você coorienta em outro PPG?. Número de respostas: 14 respostas." id="201" name="Google Shape;201;p12" title="1.13. Você coorienta em outro PPG?"/>
          <p:cNvPicPr preferRelativeResize="0"/>
          <p:nvPr/>
        </p:nvPicPr>
        <p:blipFill rotWithShape="1">
          <a:blip r:embed="rId5">
            <a:alphaModFix/>
          </a:blip>
          <a:srcRect b="0" l="0" r="0" t="28248"/>
          <a:stretch/>
        </p:blipFill>
        <p:spPr>
          <a:xfrm>
            <a:off x="2000250" y="4560575"/>
            <a:ext cx="8452326" cy="255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/>
          <p:nvPr/>
        </p:nvSpPr>
        <p:spPr>
          <a:xfrm>
            <a:off x="173854" y="46771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97654" y="1745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08" name="Google Shape;208;p13"/>
          <p:cNvSpPr/>
          <p:nvPr/>
        </p:nvSpPr>
        <p:spPr>
          <a:xfrm>
            <a:off x="97654" y="30388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4. Você tem trabalhos desenvolvidos no PBF em parceira com pesquisadores estrangeiros ou brasileiros que atuam no exterior?. Número de respostas: 18 respostas." id="209" name="Google Shape;209;p13"/>
          <p:cNvPicPr preferRelativeResize="0"/>
          <p:nvPr/>
        </p:nvPicPr>
        <p:blipFill rotWithShape="1">
          <a:blip r:embed="rId3">
            <a:alphaModFix/>
          </a:blip>
          <a:srcRect b="0" l="0" r="0" t="33457"/>
          <a:stretch/>
        </p:blipFill>
        <p:spPr>
          <a:xfrm>
            <a:off x="2435625" y="2807973"/>
            <a:ext cx="7015951" cy="2117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21. Você tem trabalhos desenvolvidos no PBF em parceira com pesquisadores estrangeiros ou brasileiros que atuam no exterior?. Número de respostas: 20 respostas." id="210" name="Google Shape;210;p13"/>
          <p:cNvPicPr preferRelativeResize="0"/>
          <p:nvPr/>
        </p:nvPicPr>
        <p:blipFill rotWithShape="1">
          <a:blip r:embed="rId4">
            <a:alphaModFix/>
          </a:blip>
          <a:srcRect b="6959" l="0" r="0" t="0"/>
          <a:stretch/>
        </p:blipFill>
        <p:spPr>
          <a:xfrm>
            <a:off x="2440175" y="-124700"/>
            <a:ext cx="7015951" cy="2960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4. Você tem trabalhos desenvolvidos no PBF em parceira com pesquisadores estrangeiros ou brasileiros que atuam no exterior?. Número de respostas: 14 respostas." id="211" name="Google Shape;211;p13" title="1.14. Você tem trabalhos desenvolvidos no PBF em parceira com pesquisadores estrangeiros ou brasileiros que atuam no exterior?"/>
          <p:cNvPicPr preferRelativeResize="0"/>
          <p:nvPr/>
        </p:nvPicPr>
        <p:blipFill rotWithShape="1">
          <a:blip r:embed="rId5">
            <a:alphaModFix/>
          </a:blip>
          <a:srcRect b="0" l="0" r="0" t="34980"/>
          <a:stretch/>
        </p:blipFill>
        <p:spPr>
          <a:xfrm>
            <a:off x="1998350" y="4693925"/>
            <a:ext cx="8652498" cy="25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/>
          <p:nvPr/>
        </p:nvSpPr>
        <p:spPr>
          <a:xfrm>
            <a:off x="97654" y="46939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/>
          <p:nvPr/>
        </p:nvSpPr>
        <p:spPr>
          <a:xfrm>
            <a:off x="250054" y="1745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18" name="Google Shape;218;p14"/>
          <p:cNvSpPr/>
          <p:nvPr/>
        </p:nvSpPr>
        <p:spPr>
          <a:xfrm>
            <a:off x="97654" y="29626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5. Você tem trabalhos desenvolvidos no PBF em parceira com pesquisadores brasileiros de outras instituições do Brasil?. Número de respostas: 18 respostas." id="219" name="Google Shape;2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0275" y="2205776"/>
            <a:ext cx="6830499" cy="3097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23. Você tem trabalhos desenvolvidos no PBF em parceira com pesquisadores brasileiros de outras instituições do Brasil?. Número de respostas: 20 respostas." id="220" name="Google Shape;2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1076" y="-165560"/>
            <a:ext cx="7569777" cy="3433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5. Você tem trabalhos desenvolvidos no PBF em parceira com pesquisadores brasileiros de outras instituições do Brasil?. Número de respostas: 14 respostas." id="221" name="Google Shape;221;p14" title="1.15. Você tem trabalhos desenvolvidos no PBF em parceira com pesquisadores brasileiros de outras instituições do Brasil?"/>
          <p:cNvPicPr preferRelativeResize="0"/>
          <p:nvPr/>
        </p:nvPicPr>
        <p:blipFill rotWithShape="1">
          <a:blip r:embed="rId5">
            <a:alphaModFix/>
          </a:blip>
          <a:srcRect b="0" l="0" r="0" t="34929"/>
          <a:stretch/>
        </p:blipFill>
        <p:spPr>
          <a:xfrm>
            <a:off x="2112650" y="4998725"/>
            <a:ext cx="7204700" cy="212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4"/>
          <p:cNvSpPr/>
          <p:nvPr/>
        </p:nvSpPr>
        <p:spPr>
          <a:xfrm>
            <a:off x="250054" y="49132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/>
          <p:nvPr/>
        </p:nvSpPr>
        <p:spPr>
          <a:xfrm>
            <a:off x="173854" y="1745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28" name="Google Shape;228;p15"/>
          <p:cNvSpPr/>
          <p:nvPr/>
        </p:nvSpPr>
        <p:spPr>
          <a:xfrm>
            <a:off x="97654" y="30388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6. Você tem trabalhos desenvolvidos no PBF em parceira com pesquisadores da UEM mas externos ao PBF?. Número de respostas: 18 respostas." id="229" name="Google Shape;229;p15"/>
          <p:cNvPicPr preferRelativeResize="0"/>
          <p:nvPr/>
        </p:nvPicPr>
        <p:blipFill rotWithShape="1">
          <a:blip r:embed="rId3">
            <a:alphaModFix/>
          </a:blip>
          <a:srcRect b="0" l="0" r="0" t="33879"/>
          <a:stretch/>
        </p:blipFill>
        <p:spPr>
          <a:xfrm>
            <a:off x="2297075" y="2827025"/>
            <a:ext cx="7597853" cy="2278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25. Você tem trabalhos desenvolvidos no PBF em parceira com pesquisadores da UEM mas externos ao PBF?. Número de respostas: 20 respostas." id="230" name="Google Shape;230;p15"/>
          <p:cNvPicPr preferRelativeResize="0"/>
          <p:nvPr/>
        </p:nvPicPr>
        <p:blipFill rotWithShape="1">
          <a:blip r:embed="rId4">
            <a:alphaModFix/>
          </a:blip>
          <a:srcRect b="9008" l="0" r="0" t="0"/>
          <a:stretch/>
        </p:blipFill>
        <p:spPr>
          <a:xfrm>
            <a:off x="2373275" y="-217675"/>
            <a:ext cx="7331922" cy="3025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6. Você tem trabalhos desenvolvidos no PBF em parceira com pesquisadores da UEM mas externos ao PBF?. Número de respostas: 14 respostas." id="231" name="Google Shape;231;p15" title="1.16. Você tem trabalhos desenvolvidos no PBF em parceira com pesquisadores da UEM mas externos ao PBF?"/>
          <p:cNvPicPr preferRelativeResize="0"/>
          <p:nvPr/>
        </p:nvPicPr>
        <p:blipFill rotWithShape="1">
          <a:blip r:embed="rId5">
            <a:alphaModFix/>
          </a:blip>
          <a:srcRect b="0" l="0" r="0" t="32226"/>
          <a:stretch/>
        </p:blipFill>
        <p:spPr>
          <a:xfrm>
            <a:off x="2144675" y="4758575"/>
            <a:ext cx="8068224" cy="248043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5"/>
          <p:cNvSpPr/>
          <p:nvPr/>
        </p:nvSpPr>
        <p:spPr>
          <a:xfrm>
            <a:off x="269104" y="500100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/>
          <p:nvPr/>
        </p:nvSpPr>
        <p:spPr>
          <a:xfrm>
            <a:off x="478654" y="1745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707254" y="31150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7. Você atuou como editor de periódicos em 2022 e 2023? (pode marcar mais de uma opção). Número de respostas: 18 respostas." id="239" name="Google Shape;239;p16"/>
          <p:cNvPicPr preferRelativeResize="0"/>
          <p:nvPr/>
        </p:nvPicPr>
        <p:blipFill rotWithShape="1">
          <a:blip r:embed="rId3">
            <a:alphaModFix/>
          </a:blip>
          <a:srcRect b="7386" l="2360" r="-2359" t="22600"/>
          <a:stretch/>
        </p:blipFill>
        <p:spPr>
          <a:xfrm>
            <a:off x="2460575" y="2734750"/>
            <a:ext cx="6566682" cy="2185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27. Você atuou como editor de periódicos? (pode marcar mais de uma opção). Número de respostas: 20 respostas." id="240" name="Google Shape;240;p16"/>
          <p:cNvPicPr preferRelativeResize="0"/>
          <p:nvPr/>
        </p:nvPicPr>
        <p:blipFill rotWithShape="1">
          <a:blip r:embed="rId4">
            <a:alphaModFix/>
          </a:blip>
          <a:srcRect b="8800" l="0" r="0" t="0"/>
          <a:stretch/>
        </p:blipFill>
        <p:spPr>
          <a:xfrm>
            <a:off x="2364975" y="-189050"/>
            <a:ext cx="7270874" cy="3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7. Você atuou como editor de periódicos em 2024? (pode marcar mais de uma opção). Número de respostas: 14 respostas." id="241" name="Google Shape;241;p16" title="1.17. Você atuou como editor de periódicos em 2024? (pode marcar mais de uma opção)"/>
          <p:cNvPicPr preferRelativeResize="0"/>
          <p:nvPr/>
        </p:nvPicPr>
        <p:blipFill rotWithShape="1">
          <a:blip r:embed="rId5">
            <a:alphaModFix/>
          </a:blip>
          <a:srcRect b="0" l="0" r="0" t="23189"/>
          <a:stretch/>
        </p:blipFill>
        <p:spPr>
          <a:xfrm>
            <a:off x="2459850" y="4847450"/>
            <a:ext cx="5983099" cy="218557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6"/>
          <p:cNvSpPr/>
          <p:nvPr/>
        </p:nvSpPr>
        <p:spPr>
          <a:xfrm>
            <a:off x="707254" y="49203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/>
          <p:nvPr/>
        </p:nvSpPr>
        <p:spPr>
          <a:xfrm>
            <a:off x="478654" y="4793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48" name="Google Shape;248;p17"/>
          <p:cNvSpPr/>
          <p:nvPr/>
        </p:nvSpPr>
        <p:spPr>
          <a:xfrm>
            <a:off x="478654" y="28102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8. Você atuou como revisor de periódicos  em 2022 e 2023  ? (pode marcar mais de uma opção). Número de respostas: 18 respostas." id="249" name="Google Shape;249;p17"/>
          <p:cNvPicPr preferRelativeResize="0"/>
          <p:nvPr/>
        </p:nvPicPr>
        <p:blipFill rotWithShape="1">
          <a:blip r:embed="rId3">
            <a:alphaModFix/>
          </a:blip>
          <a:srcRect b="0" l="0" r="0" t="26057"/>
          <a:stretch/>
        </p:blipFill>
        <p:spPr>
          <a:xfrm>
            <a:off x="2194550" y="2730001"/>
            <a:ext cx="6762752" cy="244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29. Você atuou como revisor de periódicos? (pode marcar mais de uma opção). Número de respostas: 20 respostas." id="250" name="Google Shape;250;p17"/>
          <p:cNvPicPr preferRelativeResize="0"/>
          <p:nvPr/>
        </p:nvPicPr>
        <p:blipFill rotWithShape="1">
          <a:blip r:embed="rId4">
            <a:alphaModFix/>
          </a:blip>
          <a:srcRect b="10426" l="0" r="0" t="0"/>
          <a:stretch/>
        </p:blipFill>
        <p:spPr>
          <a:xfrm>
            <a:off x="2194550" y="-225925"/>
            <a:ext cx="6762752" cy="2955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8. Você atuou como revisor de periódicos  em 2024? (pode marcar mais de uma opção). Número de respostas: 14 respostas." id="251" name="Google Shape;251;p17" title="1.18. Você atuou como revisor de periódicos  em 2024? (pode marcar mais de uma opção)"/>
          <p:cNvPicPr preferRelativeResize="0"/>
          <p:nvPr/>
        </p:nvPicPr>
        <p:blipFill rotWithShape="1">
          <a:blip r:embed="rId5">
            <a:alphaModFix/>
          </a:blip>
          <a:srcRect b="0" l="0" r="0" t="23570"/>
          <a:stretch/>
        </p:blipFill>
        <p:spPr>
          <a:xfrm>
            <a:off x="1998150" y="4865375"/>
            <a:ext cx="7035351" cy="255719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7"/>
          <p:cNvSpPr/>
          <p:nvPr/>
        </p:nvSpPr>
        <p:spPr>
          <a:xfrm>
            <a:off x="478654" y="49819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58" name="Google Shape;258;p18"/>
          <p:cNvSpPr/>
          <p:nvPr/>
        </p:nvSpPr>
        <p:spPr>
          <a:xfrm>
            <a:off x="97654" y="3496053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9. Você atuou como parecerista de agência de fomento em 2022 e 2023  ? (pode marcar mais de uma opção). Número de respostas: 18 respostas." id="259" name="Google Shape;259;p18"/>
          <p:cNvPicPr preferRelativeResize="0"/>
          <p:nvPr/>
        </p:nvPicPr>
        <p:blipFill rotWithShape="1">
          <a:blip r:embed="rId3">
            <a:alphaModFix/>
          </a:blip>
          <a:srcRect b="0" l="0" r="0" t="28160"/>
          <a:stretch/>
        </p:blipFill>
        <p:spPr>
          <a:xfrm>
            <a:off x="2204250" y="2846075"/>
            <a:ext cx="7232076" cy="264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31. Você atuou como parecerista de agência de fomento? (pode marcar mais de uma opção). Número de respostas: 20 respostas." id="260" name="Google Shape;260;p18"/>
          <p:cNvPicPr preferRelativeResize="0"/>
          <p:nvPr/>
        </p:nvPicPr>
        <p:blipFill rotWithShape="1">
          <a:blip r:embed="rId4">
            <a:alphaModFix/>
          </a:blip>
          <a:srcRect b="10936" l="0" r="0" t="0"/>
          <a:stretch/>
        </p:blipFill>
        <p:spPr>
          <a:xfrm>
            <a:off x="2230375" y="-212751"/>
            <a:ext cx="7179701" cy="3039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9. Você atuou como parecerista de agência de fomento em 2024? (pode marcar mais de uma opção). Número de respostas: 14 respostas." id="261" name="Google Shape;261;p18" title="1.19. Você atuou como parecerista de agência de fomento em 2024? (pode marcar mais de uma opção)"/>
          <p:cNvPicPr preferRelativeResize="0"/>
          <p:nvPr/>
        </p:nvPicPr>
        <p:blipFill rotWithShape="1">
          <a:blip r:embed="rId5">
            <a:alphaModFix/>
          </a:blip>
          <a:srcRect b="0" l="0" r="0" t="28299"/>
          <a:stretch/>
        </p:blipFill>
        <p:spPr>
          <a:xfrm>
            <a:off x="2438400" y="5132075"/>
            <a:ext cx="6404598" cy="23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8"/>
          <p:cNvSpPr/>
          <p:nvPr/>
        </p:nvSpPr>
        <p:spPr>
          <a:xfrm>
            <a:off x="192904" y="513207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/>
          <p:nvPr/>
        </p:nvSpPr>
        <p:spPr>
          <a:xfrm>
            <a:off x="97654" y="983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97654" y="31150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20. Recebeu bolsa produtividade em 2022 e 2023?. Número de respostas: 18 respostas." id="269" name="Google Shape;269;p19"/>
          <p:cNvPicPr preferRelativeResize="0"/>
          <p:nvPr/>
        </p:nvPicPr>
        <p:blipFill rotWithShape="1">
          <a:blip r:embed="rId3">
            <a:alphaModFix/>
          </a:blip>
          <a:srcRect b="0" l="0" r="0" t="29113"/>
          <a:stretch/>
        </p:blipFill>
        <p:spPr>
          <a:xfrm>
            <a:off x="2050649" y="2653775"/>
            <a:ext cx="7926698" cy="2364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32. Recebeu bolsa produtividade?. Número de respostas: 20 respostas." id="270" name="Google Shape;270;p19"/>
          <p:cNvPicPr preferRelativeResize="0"/>
          <p:nvPr/>
        </p:nvPicPr>
        <p:blipFill rotWithShape="1">
          <a:blip r:embed="rId4">
            <a:alphaModFix/>
          </a:blip>
          <a:srcRect b="10201" l="0" r="0" t="0"/>
          <a:stretch/>
        </p:blipFill>
        <p:spPr>
          <a:xfrm>
            <a:off x="2227800" y="-118800"/>
            <a:ext cx="7339098" cy="2772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20. Recebeu bolsa produtividade em 2024?. Número de respostas: 14 respostas." id="271" name="Google Shape;271;p19" title="1.20. Recebeu bolsa produtividade em 2024?"/>
          <p:cNvPicPr preferRelativeResize="0"/>
          <p:nvPr/>
        </p:nvPicPr>
        <p:blipFill rotWithShape="1">
          <a:blip r:embed="rId5">
            <a:alphaModFix/>
          </a:blip>
          <a:srcRect b="0" l="0" r="0" t="29986"/>
          <a:stretch/>
        </p:blipFill>
        <p:spPr>
          <a:xfrm>
            <a:off x="2114550" y="4712975"/>
            <a:ext cx="7926702" cy="233589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9"/>
          <p:cNvSpPr/>
          <p:nvPr/>
        </p:nvSpPr>
        <p:spPr>
          <a:xfrm>
            <a:off x="250054" y="50200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1.1. Referente a proposta do programa: Planejamento pedagógico. Número de respostas: ."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336288"/>
            <a:ext cx="12191999" cy="2297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. Referente a proposta do programa: Planejamento pedagógico. Número de respostas: ." id="90" name="Google Shape;90;p2"/>
          <p:cNvPicPr preferRelativeResize="0"/>
          <p:nvPr/>
        </p:nvPicPr>
        <p:blipFill rotWithShape="1">
          <a:blip r:embed="rId4">
            <a:alphaModFix/>
          </a:blip>
          <a:srcRect b="0" l="0" r="0" t="24294"/>
          <a:stretch/>
        </p:blipFill>
        <p:spPr>
          <a:xfrm>
            <a:off x="0" y="5162127"/>
            <a:ext cx="12191999" cy="17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97654" y="221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97654" y="35722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. Referente a proposta do programa: Planejamento pedagógico. Número de respostas: ." id="93" name="Google Shape;93;p2" title="1.1. Referente a proposta do programa: Planejamento pedagógico"/>
          <p:cNvPicPr preferRelativeResize="0"/>
          <p:nvPr/>
        </p:nvPicPr>
        <p:blipFill rotWithShape="1">
          <a:blip r:embed="rId5">
            <a:alphaModFix/>
          </a:blip>
          <a:srcRect b="0" l="0" r="0" t="19106"/>
          <a:stretch/>
        </p:blipFill>
        <p:spPr>
          <a:xfrm>
            <a:off x="0" y="2947726"/>
            <a:ext cx="12192000" cy="1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250054" y="250674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250054" y="471394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1.34. Quantos artigos vinculados a alunos do PBF foram publicados?. Número de respostas: 20 respostas." id="277" name="Google Shape;2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100" y="-181775"/>
            <a:ext cx="6900601" cy="32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0"/>
          <p:cNvSpPr/>
          <p:nvPr/>
        </p:nvSpPr>
        <p:spPr>
          <a:xfrm>
            <a:off x="326254" y="3269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79" name="Google Shape;279;p20"/>
          <p:cNvSpPr/>
          <p:nvPr/>
        </p:nvSpPr>
        <p:spPr>
          <a:xfrm>
            <a:off x="402454" y="28864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21. Quantos artigos vinculados a alunos do PBF foram publicados em 2022 e 2023?. Número de respostas: 18 respostas." id="280" name="Google Shape;280;p20"/>
          <p:cNvPicPr preferRelativeResize="0"/>
          <p:nvPr/>
        </p:nvPicPr>
        <p:blipFill rotWithShape="1">
          <a:blip r:embed="rId4">
            <a:alphaModFix/>
          </a:blip>
          <a:srcRect b="0" l="0" r="0" t="24659"/>
          <a:stretch/>
        </p:blipFill>
        <p:spPr>
          <a:xfrm>
            <a:off x="2247200" y="2807975"/>
            <a:ext cx="6900601" cy="2471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21. Quantos artigos vinculados a alunos do PBF foram publicados em 2024?. Número de respostas: 14 respostas." id="281" name="Google Shape;281;p20" title="1.21. Quantos artigos vinculados a alunos do PBF foram publicados em 2024?"/>
          <p:cNvPicPr preferRelativeResize="0"/>
          <p:nvPr/>
        </p:nvPicPr>
        <p:blipFill rotWithShape="1">
          <a:blip r:embed="rId5">
            <a:alphaModFix/>
          </a:blip>
          <a:srcRect b="0" l="0" r="0" t="23786"/>
          <a:stretch/>
        </p:blipFill>
        <p:spPr>
          <a:xfrm>
            <a:off x="2306100" y="4838225"/>
            <a:ext cx="6784548" cy="24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0"/>
          <p:cNvSpPr/>
          <p:nvPr/>
        </p:nvSpPr>
        <p:spPr>
          <a:xfrm>
            <a:off x="402454" y="48382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88" name="Google Shape;288;p21"/>
          <p:cNvSpPr/>
          <p:nvPr/>
        </p:nvSpPr>
        <p:spPr>
          <a:xfrm>
            <a:off x="97654" y="28102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22. Você tem algum projeto com financiamento externo?. Número de respostas: 18 respostas." id="289" name="Google Shape;289;p21"/>
          <p:cNvPicPr preferRelativeResize="0"/>
          <p:nvPr/>
        </p:nvPicPr>
        <p:blipFill rotWithShape="1">
          <a:blip r:embed="rId3">
            <a:alphaModFix/>
          </a:blip>
          <a:srcRect b="0" l="0" r="0" t="29313"/>
          <a:stretch/>
        </p:blipFill>
        <p:spPr>
          <a:xfrm>
            <a:off x="1978425" y="2769874"/>
            <a:ext cx="7631100" cy="2269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36. Você tem algum projeto com financiamento externo? (pode marcar mais de uma opção). Número de respostas: 20 respostas." id="290" name="Google Shape;290;p21"/>
          <p:cNvPicPr preferRelativeResize="0"/>
          <p:nvPr/>
        </p:nvPicPr>
        <p:blipFill rotWithShape="1">
          <a:blip r:embed="rId4">
            <a:alphaModFix/>
          </a:blip>
          <a:srcRect b="10313" l="0" r="0" t="0"/>
          <a:stretch/>
        </p:blipFill>
        <p:spPr>
          <a:xfrm>
            <a:off x="1978425" y="-122576"/>
            <a:ext cx="6650174" cy="283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22. Você tem algum projeto com financiamento externo?. Número de respostas: 14 respostas." id="291" name="Google Shape;291;p21" title="1.22. Você tem algum projeto com financiamento externo?"/>
          <p:cNvPicPr preferRelativeResize="0"/>
          <p:nvPr/>
        </p:nvPicPr>
        <p:blipFill rotWithShape="1">
          <a:blip r:embed="rId5">
            <a:alphaModFix/>
          </a:blip>
          <a:srcRect b="0" l="0" r="0" t="28906"/>
          <a:stretch/>
        </p:blipFill>
        <p:spPr>
          <a:xfrm>
            <a:off x="2153525" y="4846325"/>
            <a:ext cx="7280901" cy="217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1"/>
          <p:cNvSpPr/>
          <p:nvPr/>
        </p:nvSpPr>
        <p:spPr>
          <a:xfrm>
            <a:off x="288154" y="50392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/>
          <p:nvPr/>
        </p:nvSpPr>
        <p:spPr>
          <a:xfrm>
            <a:off x="173854" y="983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98" name="Google Shape;298;p22"/>
          <p:cNvSpPr/>
          <p:nvPr/>
        </p:nvSpPr>
        <p:spPr>
          <a:xfrm>
            <a:off x="173817" y="280797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23. Você desenvolveu alguma atividade com impacto social em 2022 e 2023?. Número de respostas: 18 respostas." id="299" name="Google Shape;299;p22"/>
          <p:cNvPicPr preferRelativeResize="0"/>
          <p:nvPr/>
        </p:nvPicPr>
        <p:blipFill rotWithShape="1">
          <a:blip r:embed="rId3">
            <a:alphaModFix/>
          </a:blip>
          <a:srcRect b="0" l="0" r="0" t="29042"/>
          <a:stretch/>
        </p:blipFill>
        <p:spPr>
          <a:xfrm>
            <a:off x="2165475" y="2655573"/>
            <a:ext cx="8013451" cy="239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38. Você desenvolveu alguma atividade com impacto social?. Número de respostas: 20 respostas." id="300" name="Google Shape;300;p22"/>
          <p:cNvPicPr preferRelativeResize="0"/>
          <p:nvPr/>
        </p:nvPicPr>
        <p:blipFill rotWithShape="1">
          <a:blip r:embed="rId4">
            <a:alphaModFix/>
          </a:blip>
          <a:srcRect b="9722" l="0" r="0" t="0"/>
          <a:stretch/>
        </p:blipFill>
        <p:spPr>
          <a:xfrm>
            <a:off x="2165475" y="-235451"/>
            <a:ext cx="8013473" cy="304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23. Você desenvolveu alguma atividade com impacto social em 2024?. Número de respostas: 14 respostas." id="301" name="Google Shape;301;p22" title="1.23. Você desenvolveu alguma atividade com impacto social em 2024?"/>
          <p:cNvPicPr preferRelativeResize="0"/>
          <p:nvPr/>
        </p:nvPicPr>
        <p:blipFill rotWithShape="1">
          <a:blip r:embed="rId5">
            <a:alphaModFix/>
          </a:blip>
          <a:srcRect b="0" l="0" r="0" t="28000"/>
          <a:stretch/>
        </p:blipFill>
        <p:spPr>
          <a:xfrm>
            <a:off x="1917825" y="4598675"/>
            <a:ext cx="8671549" cy="262787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2"/>
          <p:cNvSpPr/>
          <p:nvPr/>
        </p:nvSpPr>
        <p:spPr>
          <a:xfrm>
            <a:off x="269067" y="48463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/>
          <p:nvPr/>
        </p:nvSpPr>
        <p:spPr>
          <a:xfrm>
            <a:off x="97654" y="3269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308" name="Google Shape;308;p23"/>
          <p:cNvSpPr/>
          <p:nvPr/>
        </p:nvSpPr>
        <p:spPr>
          <a:xfrm>
            <a:off x="97654" y="24292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2.1. Qual é a sua percepção sobre os itens abaixo?. Número de respostas: ." id="309" name="Google Shape;309;p23"/>
          <p:cNvPicPr preferRelativeResize="0"/>
          <p:nvPr/>
        </p:nvPicPr>
        <p:blipFill rotWithShape="1">
          <a:blip r:embed="rId3">
            <a:alphaModFix/>
          </a:blip>
          <a:srcRect b="0" l="0" r="0" t="26713"/>
          <a:stretch/>
        </p:blipFill>
        <p:spPr>
          <a:xfrm>
            <a:off x="1483475" y="2350777"/>
            <a:ext cx="10320603" cy="237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2.1. Em relação aos discentes do PPG, como você avalia:. Número de respostas: ." id="310" name="Google Shape;310;p23"/>
          <p:cNvPicPr preferRelativeResize="0"/>
          <p:nvPr/>
        </p:nvPicPr>
        <p:blipFill rotWithShape="1">
          <a:blip r:embed="rId4">
            <a:alphaModFix/>
          </a:blip>
          <a:srcRect b="0" l="0" r="0" t="26713"/>
          <a:stretch/>
        </p:blipFill>
        <p:spPr>
          <a:xfrm>
            <a:off x="1483475" y="50248"/>
            <a:ext cx="10320603" cy="237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2.1. Qual é a sua percepção sobre os itens abaixo?. Número de respostas: ." id="311" name="Google Shape;311;p23" title="2.1. Qual é a sua percepção sobre os itens abaixo?"/>
          <p:cNvPicPr preferRelativeResize="0"/>
          <p:nvPr/>
        </p:nvPicPr>
        <p:blipFill rotWithShape="1">
          <a:blip r:embed="rId5">
            <a:alphaModFix/>
          </a:blip>
          <a:srcRect b="0" l="0" r="0" t="24058"/>
          <a:stretch/>
        </p:blipFill>
        <p:spPr>
          <a:xfrm>
            <a:off x="1676400" y="4560575"/>
            <a:ext cx="9962378" cy="23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3"/>
          <p:cNvSpPr/>
          <p:nvPr/>
        </p:nvSpPr>
        <p:spPr>
          <a:xfrm>
            <a:off x="97654" y="46390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/>
          <p:nvPr/>
        </p:nvSpPr>
        <p:spPr>
          <a:xfrm>
            <a:off x="97654" y="221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318" name="Google Shape;318;p24"/>
          <p:cNvSpPr/>
          <p:nvPr/>
        </p:nvSpPr>
        <p:spPr>
          <a:xfrm>
            <a:off x="97654" y="24292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3.1. Qual é a sua percepção sobre os itens abaixo?. Número de respostas: ." id="319" name="Google Shape;319;p24"/>
          <p:cNvPicPr preferRelativeResize="0"/>
          <p:nvPr/>
        </p:nvPicPr>
        <p:blipFill rotWithShape="1">
          <a:blip r:embed="rId3">
            <a:alphaModFix/>
          </a:blip>
          <a:srcRect b="0" l="0" r="0" t="22094"/>
          <a:stretch/>
        </p:blipFill>
        <p:spPr>
          <a:xfrm>
            <a:off x="0" y="2846076"/>
            <a:ext cx="12192000" cy="162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3.1. Avaliar os aspectos relativos aos impactos gerados pela formação de recursos humanos e a produção de conhecimentos do programa.. Número de respostas: ." id="320" name="Google Shape;32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5537"/>
            <a:ext cx="12192000" cy="208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3.1. Qual é a sua percepção sobre os itens abaixo?. Número de respostas: ." id="321" name="Google Shape;321;p24" title="3.1. Qual é a sua percepção sobre os itens abaixo?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5250" y="4495702"/>
            <a:ext cx="12192000" cy="208954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4"/>
          <p:cNvSpPr/>
          <p:nvPr/>
        </p:nvSpPr>
        <p:spPr>
          <a:xfrm>
            <a:off x="97654" y="45001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5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328" name="Google Shape;328;p25"/>
          <p:cNvSpPr/>
          <p:nvPr/>
        </p:nvSpPr>
        <p:spPr>
          <a:xfrm>
            <a:off x="173854" y="14386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3.2. Sobre a visibilidade do programa, você acredita que as ferramentas usadas atualmente (site, redes sociais) são suficientes? . Número de respostas: 18 respostas." id="329" name="Google Shape;3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5109" y="1274899"/>
            <a:ext cx="7564583" cy="343065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5"/>
          <p:cNvSpPr/>
          <p:nvPr/>
        </p:nvSpPr>
        <p:spPr>
          <a:xfrm>
            <a:off x="2056025" y="121925"/>
            <a:ext cx="9682500" cy="1066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2020 foi uma pergunta aberta, a maioria respondeu que sim, mas alguns disse que seria interessantes fazer vídeos, ações voltadas para os estudantes da graduação, divulgação de trabalhos de relevância para a sociedade. Um respondeu que não e um que não sabia.</a:t>
            </a:r>
            <a:endParaRPr/>
          </a:p>
        </p:txBody>
      </p:sp>
      <p:pic>
        <p:nvPicPr>
          <p:cNvPr descr="Gráfico de respostas do Formulários Google. Título da pergunta: 3.2. Sobre a visibilidade do programa, você acredita que as ferramentas usadas atualmente (site, redes sociais) são suficientes? . Número de respostas: 14 respostas." id="331" name="Google Shape;331;p25" title="3.2. Sobre a visibilidade do programa, você acredita que as ferramentas usadas atualmente (site, redes sociais) são suficientes? "/>
          <p:cNvPicPr preferRelativeResize="0"/>
          <p:nvPr/>
        </p:nvPicPr>
        <p:blipFill rotWithShape="1">
          <a:blip r:embed="rId4">
            <a:alphaModFix/>
          </a:blip>
          <a:srcRect b="0" l="0" r="0" t="35296"/>
          <a:stretch/>
        </p:blipFill>
        <p:spPr>
          <a:xfrm>
            <a:off x="1791875" y="4519550"/>
            <a:ext cx="8632274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/>
          <p:nvPr/>
        </p:nvSpPr>
        <p:spPr>
          <a:xfrm>
            <a:off x="173854" y="47152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"/>
          <p:cNvSpPr/>
          <p:nvPr/>
        </p:nvSpPr>
        <p:spPr>
          <a:xfrm>
            <a:off x="97654" y="1745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338" name="Google Shape;338;p26"/>
          <p:cNvSpPr/>
          <p:nvPr/>
        </p:nvSpPr>
        <p:spPr>
          <a:xfrm>
            <a:off x="97654" y="3496053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4.1. Qual é a sua percepção sobre os itens abaixo?. Número de respostas: ." id="339" name="Google Shape;339;p26"/>
          <p:cNvPicPr preferRelativeResize="0"/>
          <p:nvPr/>
        </p:nvPicPr>
        <p:blipFill rotWithShape="1">
          <a:blip r:embed="rId3">
            <a:alphaModFix/>
          </a:blip>
          <a:srcRect b="0" l="0" r="0" t="24477"/>
          <a:stretch/>
        </p:blipFill>
        <p:spPr>
          <a:xfrm>
            <a:off x="1862050" y="2331725"/>
            <a:ext cx="9210502" cy="2621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4.1. Em relação a sustentabilidade do programa, avalie:. Número de respostas: ." id="340" name="Google Shape;340;p26"/>
          <p:cNvPicPr preferRelativeResize="0"/>
          <p:nvPr/>
        </p:nvPicPr>
        <p:blipFill rotWithShape="1">
          <a:blip r:embed="rId4">
            <a:alphaModFix/>
          </a:blip>
          <a:srcRect b="9033" l="0" r="0" t="25649"/>
          <a:stretch/>
        </p:blipFill>
        <p:spPr>
          <a:xfrm>
            <a:off x="1862050" y="83825"/>
            <a:ext cx="9210502" cy="2266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4.1. Qual é a sua percepção sobre os itens abaixo?. Número de respostas: ." id="341" name="Google Shape;341;p26" title="4.1. Qual é a sua percepção sobre os itens abaixo?"/>
          <p:cNvPicPr preferRelativeResize="0"/>
          <p:nvPr/>
        </p:nvPicPr>
        <p:blipFill rotWithShape="1">
          <a:blip r:embed="rId5">
            <a:alphaModFix/>
          </a:blip>
          <a:srcRect b="0" l="0" r="0" t="25876"/>
          <a:stretch/>
        </p:blipFill>
        <p:spPr>
          <a:xfrm>
            <a:off x="1709650" y="4560700"/>
            <a:ext cx="9381248" cy="262127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6"/>
          <p:cNvSpPr/>
          <p:nvPr/>
        </p:nvSpPr>
        <p:spPr>
          <a:xfrm>
            <a:off x="192904" y="50581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250054" y="2507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97654" y="28102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2. Quantas disciplinas já aprovadas no programa você ofereceu?. Número de respostas: 20 respostas."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1928" y="-176357"/>
            <a:ext cx="7281947" cy="3461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2. Quantas disciplinas você ofereceu em 2022 e 2023?. Número de respostas: 18 respostas."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22976"/>
          <a:stretch/>
        </p:blipFill>
        <p:spPr>
          <a:xfrm>
            <a:off x="1911925" y="2723400"/>
            <a:ext cx="6487775" cy="237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2. Quantas disciplinas você ofereceu em 2024?. Número de respostas: 14 respostas." id="104" name="Google Shape;104;p3" title="1.2. Quantas disciplinas você ofereceu em 2024?"/>
          <p:cNvPicPr preferRelativeResize="0"/>
          <p:nvPr/>
        </p:nvPicPr>
        <p:blipFill rotWithShape="1">
          <a:blip r:embed="rId5">
            <a:alphaModFix/>
          </a:blip>
          <a:srcRect b="0" l="0" r="0" t="24305"/>
          <a:stretch/>
        </p:blipFill>
        <p:spPr>
          <a:xfrm>
            <a:off x="1784075" y="4600350"/>
            <a:ext cx="7398973" cy="26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250054" y="47087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97654" y="983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97654" y="30388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1802" y="-132542"/>
            <a:ext cx="7680960" cy="323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28886"/>
          <a:stretch/>
        </p:blipFill>
        <p:spPr>
          <a:xfrm>
            <a:off x="1961800" y="2787548"/>
            <a:ext cx="7680977" cy="229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3. Houve atualização das referências bibliográficas das disciplinas oferecidas?. Número de respostas: 14 respostas." id="114" name="Google Shape;114;p4" title="1.3. Houve atualização das referências bibliográficas das disciplinas oferecidas?"/>
          <p:cNvPicPr preferRelativeResize="0"/>
          <p:nvPr/>
        </p:nvPicPr>
        <p:blipFill rotWithShape="1">
          <a:blip r:embed="rId5">
            <a:alphaModFix/>
          </a:blip>
          <a:srcRect b="0" l="0" r="0" t="28021"/>
          <a:stretch/>
        </p:blipFill>
        <p:spPr>
          <a:xfrm>
            <a:off x="1815650" y="4765800"/>
            <a:ext cx="8205998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97654" y="476580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97654" y="28102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5. Das disciplinas aprovadas, você deixou de oferecer alguma?. Número de respostas: 20 respostas."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421" y="-166659"/>
            <a:ext cx="6783186" cy="3224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4. Das disciplinas aprovadas, você deixou de oferecer alguma?. Número de respostas: 18 respostas."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22227"/>
          <a:stretch/>
        </p:blipFill>
        <p:spPr>
          <a:xfrm>
            <a:off x="1842650" y="2631827"/>
            <a:ext cx="6522724" cy="2411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4. Das disciplinas aprovadas, você deixou de oferecer alguma?. Número de respostas: 14 respostas." id="124" name="Google Shape;124;p5" title="1.4. Das disciplinas aprovadas, você deixou de oferecer alguma?"/>
          <p:cNvPicPr preferRelativeResize="0"/>
          <p:nvPr/>
        </p:nvPicPr>
        <p:blipFill rotWithShape="1">
          <a:blip r:embed="rId5">
            <a:alphaModFix/>
          </a:blip>
          <a:srcRect b="0" l="0" r="0" t="22803"/>
          <a:stretch/>
        </p:blipFill>
        <p:spPr>
          <a:xfrm>
            <a:off x="1774450" y="4586250"/>
            <a:ext cx="6989440" cy="256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/>
          <p:nvPr/>
        </p:nvSpPr>
        <p:spPr>
          <a:xfrm>
            <a:off x="221554" y="47591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468354" y="2753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468317" y="12005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6. Quais são os métodos de avaliação que utiliza em suas disciplinas?. Número de respostas: 18 respostas."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4571" y="1039144"/>
            <a:ext cx="7331824" cy="348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2334575" y="71250"/>
            <a:ext cx="8646900" cy="798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2020, essa pergunta foi aberta e apenas perguntava se os docentes tinham sugestões em relação aos métodos de avaliação das disciplinas. </a:t>
            </a:r>
            <a:endParaRPr/>
          </a:p>
        </p:txBody>
      </p:sp>
      <p:pic>
        <p:nvPicPr>
          <p:cNvPr descr="Gráfico de respostas do Formulários Google. Título da pergunta: 1.6. Quais são os métodos de avaliação que utiliza em suas disciplinas?. Número de respostas: 14 respostas." id="134" name="Google Shape;134;p6" title="1.6. Quais são os métodos de avaliação que utiliza em suas disciplinas?"/>
          <p:cNvPicPr preferRelativeResize="0"/>
          <p:nvPr/>
        </p:nvPicPr>
        <p:blipFill rotWithShape="1">
          <a:blip r:embed="rId4">
            <a:alphaModFix/>
          </a:blip>
          <a:srcRect b="0" l="0" r="0" t="23418"/>
          <a:stretch/>
        </p:blipFill>
        <p:spPr>
          <a:xfrm>
            <a:off x="2120600" y="4252850"/>
            <a:ext cx="8119373" cy="29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/>
          <p:nvPr/>
        </p:nvSpPr>
        <p:spPr>
          <a:xfrm>
            <a:off x="468317" y="42528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97654" y="221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97654" y="235997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7. Referente a infraestrutura do programa. Número de respostas: ."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0" r="0" t="27092"/>
          <a:stretch/>
        </p:blipFill>
        <p:spPr>
          <a:xfrm>
            <a:off x="0" y="2783125"/>
            <a:ext cx="12192000" cy="2093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9. Referente a infraestrutura do programa. Número de respostas: ." id="143" name="Google Shape;143;p7"/>
          <p:cNvPicPr preferRelativeResize="0"/>
          <p:nvPr/>
        </p:nvPicPr>
        <p:blipFill rotWithShape="1">
          <a:blip r:embed="rId4">
            <a:alphaModFix/>
          </a:blip>
          <a:srcRect b="6236" l="-89" r="90" t="24697"/>
          <a:stretch/>
        </p:blipFill>
        <p:spPr>
          <a:xfrm>
            <a:off x="-1839400" y="1245876"/>
            <a:ext cx="12192000" cy="198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7. Referente a infraestrutura do programa. Número de respostas: ." id="144" name="Google Shape;144;p7" title="1.7. Referente a infraestrutura do programa"/>
          <p:cNvPicPr preferRelativeResize="0"/>
          <p:nvPr/>
        </p:nvPicPr>
        <p:blipFill rotWithShape="1">
          <a:blip r:embed="rId5">
            <a:alphaModFix/>
          </a:blip>
          <a:srcRect b="0" l="0" r="0" t="27033"/>
          <a:stretch/>
        </p:blipFill>
        <p:spPr>
          <a:xfrm>
            <a:off x="21450" y="4914726"/>
            <a:ext cx="12192000" cy="20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/>
          <p:nvPr/>
        </p:nvSpPr>
        <p:spPr>
          <a:xfrm>
            <a:off x="97654" y="4486491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/>
          <p:nvPr/>
        </p:nvSpPr>
        <p:spPr>
          <a:xfrm>
            <a:off x="97654" y="221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pic>
        <p:nvPicPr>
          <p:cNvPr descr="Gráfico de respostas do Formulários Google. Título da pergunta: 1.9. Em relação ao planejamento administrativo do PBF, como você avalia:. Número de respostas: ." id="151" name="Google Shape;151;p8"/>
          <p:cNvPicPr preferRelativeResize="0"/>
          <p:nvPr/>
        </p:nvPicPr>
        <p:blipFill rotWithShape="1">
          <a:blip r:embed="rId3">
            <a:alphaModFix/>
          </a:blip>
          <a:srcRect b="19510" l="0" r="0" t="25898"/>
          <a:stretch/>
        </p:blipFill>
        <p:spPr>
          <a:xfrm>
            <a:off x="0" y="3169928"/>
            <a:ext cx="12191999" cy="179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1. Em relação ao planejamento administrativo do PBF, como você avalia:. Número de respostas: ." id="152" name="Google Shape;152;p8"/>
          <p:cNvPicPr preferRelativeResize="0"/>
          <p:nvPr/>
        </p:nvPicPr>
        <p:blipFill rotWithShape="1">
          <a:blip r:embed="rId4">
            <a:alphaModFix/>
          </a:blip>
          <a:srcRect b="18583" l="0" r="0" t="26822"/>
          <a:stretch/>
        </p:blipFill>
        <p:spPr>
          <a:xfrm>
            <a:off x="762000" y="570825"/>
            <a:ext cx="12191999" cy="17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/>
          <p:nvPr/>
        </p:nvSpPr>
        <p:spPr>
          <a:xfrm>
            <a:off x="97654" y="2758987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sp>
        <p:nvSpPr>
          <p:cNvPr id="154" name="Google Shape;154;p8"/>
          <p:cNvSpPr txBox="1"/>
          <p:nvPr/>
        </p:nvSpPr>
        <p:spPr>
          <a:xfrm>
            <a:off x="591979" y="2112656"/>
            <a:ext cx="1586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Atuação da coordenação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3976821" y="2133475"/>
            <a:ext cx="158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Atuação do conselho academico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5695780" y="2169246"/>
            <a:ext cx="158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Participação dos docentes nas decisões</a:t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7281735" y="2169613"/>
            <a:ext cx="158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Alinhamento regulamento PBF e UEM</a:t>
            </a:r>
            <a:endParaRPr/>
          </a:p>
        </p:txBody>
      </p:sp>
      <p:sp>
        <p:nvSpPr>
          <p:cNvPr id="158" name="Google Shape;158;p8"/>
          <p:cNvSpPr txBox="1"/>
          <p:nvPr/>
        </p:nvSpPr>
        <p:spPr>
          <a:xfrm>
            <a:off x="8867690" y="2153016"/>
            <a:ext cx="1586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Apoio institucional da UEM ao PBF</a:t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10606045" y="2161228"/>
            <a:ext cx="1586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Alinhamento do objetivo do PBF ao da UEM</a:t>
            </a:r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2371470" y="2145906"/>
            <a:ext cx="1586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Atuação dos técnicos-administrativos</a:t>
            </a:r>
            <a:endParaRPr/>
          </a:p>
        </p:txBody>
      </p:sp>
      <p:pic>
        <p:nvPicPr>
          <p:cNvPr descr="Gráfico de respostas do Formulários Google. Título da pergunta: 1.9. Em relação ao planejamento administrativo do PBF, como você avalia:. Número de respostas: ." id="161" name="Google Shape;161;p8" title="1.9. Em relação ao planejamento administrativo do PBF, como você avalia:"/>
          <p:cNvPicPr preferRelativeResize="0"/>
          <p:nvPr/>
        </p:nvPicPr>
        <p:blipFill rotWithShape="1">
          <a:blip r:embed="rId5">
            <a:alphaModFix/>
          </a:blip>
          <a:srcRect b="18735" l="0" r="0" t="29017"/>
          <a:stretch/>
        </p:blipFill>
        <p:spPr>
          <a:xfrm>
            <a:off x="88025" y="5113700"/>
            <a:ext cx="12192000" cy="171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/>
          <p:nvPr/>
        </p:nvSpPr>
        <p:spPr>
          <a:xfrm>
            <a:off x="97654" y="4981962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97654" y="983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173854" y="27340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0. Qual é a sua percepção sobre os itens abaixo?. Número de respostas: ." id="169" name="Google Shape;169;p9"/>
          <p:cNvPicPr preferRelativeResize="0"/>
          <p:nvPr/>
        </p:nvPicPr>
        <p:blipFill rotWithShape="1">
          <a:blip r:embed="rId3">
            <a:alphaModFix/>
          </a:blip>
          <a:srcRect b="18738" l="0" r="0" t="27087"/>
          <a:stretch/>
        </p:blipFill>
        <p:spPr>
          <a:xfrm>
            <a:off x="1875900" y="2674624"/>
            <a:ext cx="7315198" cy="1866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2. Referente ao perfil do docente. Número de respostas: ." id="170" name="Google Shape;170;p9"/>
          <p:cNvPicPr preferRelativeResize="0"/>
          <p:nvPr/>
        </p:nvPicPr>
        <p:blipFill rotWithShape="1">
          <a:blip r:embed="rId4">
            <a:alphaModFix/>
          </a:blip>
          <a:srcRect b="6118" l="0" r="0" t="23257"/>
          <a:stretch/>
        </p:blipFill>
        <p:spPr>
          <a:xfrm>
            <a:off x="1729050" y="22374"/>
            <a:ext cx="7837848" cy="2607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0. Qual é a sua percepção sobre os itens abaixo?. Número de respostas: ." id="171" name="Google Shape;171;p9" title="1.10. Qual é a sua percepção sobre os itens abaixo?"/>
          <p:cNvPicPr preferRelativeResize="0"/>
          <p:nvPr/>
        </p:nvPicPr>
        <p:blipFill rotWithShape="1">
          <a:blip r:embed="rId5">
            <a:alphaModFix/>
          </a:blip>
          <a:srcRect b="0" l="0" r="0" t="25925"/>
          <a:stretch/>
        </p:blipFill>
        <p:spPr>
          <a:xfrm>
            <a:off x="2140300" y="4541525"/>
            <a:ext cx="6746010" cy="235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/>
          <p:nvPr/>
        </p:nvSpPr>
        <p:spPr>
          <a:xfrm>
            <a:off x="173854" y="48676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2024-03-15T17:54:12Z</dcterms:created>
  <dc:creator>Amanda</dc:creator>
</cp:coreProperties>
</file>